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57" r:id="rId3"/>
    <p:sldId id="293" r:id="rId4"/>
    <p:sldId id="258" r:id="rId5"/>
    <p:sldId id="259" r:id="rId6"/>
    <p:sldId id="292" r:id="rId7"/>
    <p:sldId id="296" r:id="rId8"/>
    <p:sldId id="260" r:id="rId9"/>
    <p:sldId id="316" r:id="rId10"/>
    <p:sldId id="314" r:id="rId11"/>
    <p:sldId id="261" r:id="rId12"/>
    <p:sldId id="288" r:id="rId13"/>
    <p:sldId id="286" r:id="rId14"/>
    <p:sldId id="315" r:id="rId15"/>
    <p:sldId id="263" r:id="rId16"/>
    <p:sldId id="313" r:id="rId17"/>
    <p:sldId id="289" r:id="rId18"/>
    <p:sldId id="268" r:id="rId19"/>
    <p:sldId id="298" r:id="rId20"/>
    <p:sldId id="297" r:id="rId21"/>
    <p:sldId id="310" r:id="rId22"/>
    <p:sldId id="295" r:id="rId23"/>
    <p:sldId id="312" r:id="rId24"/>
    <p:sldId id="284" r:id="rId25"/>
    <p:sldId id="272" r:id="rId26"/>
    <p:sldId id="306" r:id="rId27"/>
    <p:sldId id="303" r:id="rId28"/>
    <p:sldId id="304" r:id="rId29"/>
    <p:sldId id="264" r:id="rId30"/>
    <p:sldId id="302" r:id="rId31"/>
    <p:sldId id="320" r:id="rId32"/>
    <p:sldId id="265" r:id="rId33"/>
    <p:sldId id="277" r:id="rId34"/>
    <p:sldId id="275" r:id="rId35"/>
    <p:sldId id="271" r:id="rId36"/>
    <p:sldId id="267" r:id="rId37"/>
    <p:sldId id="274" r:id="rId38"/>
    <p:sldId id="269" r:id="rId39"/>
    <p:sldId id="270" r:id="rId40"/>
    <p:sldId id="308" r:id="rId41"/>
    <p:sldId id="273" r:id="rId42"/>
    <p:sldId id="276" r:id="rId43"/>
    <p:sldId id="278" r:id="rId44"/>
    <p:sldId id="287" r:id="rId45"/>
    <p:sldId id="279" r:id="rId46"/>
    <p:sldId id="280" r:id="rId47"/>
    <p:sldId id="281" r:id="rId48"/>
    <p:sldId id="294" r:id="rId49"/>
    <p:sldId id="307" r:id="rId50"/>
    <p:sldId id="283" r:id="rId51"/>
    <p:sldId id="309" r:id="rId52"/>
    <p:sldId id="317" r:id="rId53"/>
    <p:sldId id="318" r:id="rId54"/>
    <p:sldId id="319" r:id="rId55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3573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1" autoAdjust="0"/>
    <p:restoredTop sz="99665" autoAdjust="0"/>
  </p:normalViewPr>
  <p:slideViewPr>
    <p:cSldViewPr snapToGrid="0">
      <p:cViewPr varScale="1">
        <p:scale>
          <a:sx n="79" d="100"/>
          <a:sy n="79" d="100"/>
        </p:scale>
        <p:origin x="-51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353E9B13-C5E4-46A0-B6B9-F95330BD6A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xmlns="" id="{6074E6DF-7188-4CDB-A8C3-B55FC6E1C1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BD63CBF6-9A45-4516-A511-2712C0D6D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765F734E-AF84-45F9-A4FE-C8AE7609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1CDEFDC2-DAE5-47D1-9EE3-60EE5C052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210722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5E6F0967-08EE-44F5-9EE6-CFEA1B79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91E8A725-715A-464B-917A-D5D51CFCA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5D1533FC-7821-4CDA-AB35-68BFF4AF4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8E4D3E13-5C06-44E8-8A7C-5D7118E4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1403407E-1725-4D40-969F-2CC1E605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  <p:pic>
        <p:nvPicPr>
          <p:cNvPr id="7" name="Slika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20519" y="4735187"/>
            <a:ext cx="3771481" cy="214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80717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BC99EADC-48B2-441E-8D2B-B841E919B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A35377CC-71AB-493B-B895-AC48120A1C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6760D16C-DF6E-459E-9FB7-0272732E0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363F4663-9BB5-4606-ACF2-26CB19932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BC29A550-B380-40DC-B3AB-F6941DB99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830213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F0DAE94A-EC3C-475D-B182-CD6082FC1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1A53ECBD-A721-411A-9EAA-D64A837032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xmlns="" id="{E4EC2E2D-AFFF-490D-BEC9-3EE56BEDF6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C3BBC8AD-826B-448F-9D88-E89B9788DA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F9BFDF28-0E76-4D56-9878-C3A6EA854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5E185BD5-643E-4410-969B-7915AD624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417833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D11BD50C-9AE7-41D4-A68D-595568E7A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1195F958-D930-416D-A55A-C5C36432C4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xmlns="" id="{75474995-5E46-4CA4-A579-B8E50F94E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xmlns="" id="{CD005BEA-EE71-46B3-A8F4-FA180B9C58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xmlns="" id="{63F94E78-7BD0-46B0-BAB4-5CC820B8F7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xmlns="" id="{267A2958-EAFE-492F-868B-2395D108D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xmlns="" id="{DC37D6CC-BE30-4570-ACD6-08139E21E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xmlns="" id="{75CE4E2B-2C35-4996-89EF-48E7AD7E7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331319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434531AB-6896-4134-AED1-A0E5557B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xmlns="" id="{1DEFAC5E-085A-42F3-9785-283EBF280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xmlns="" id="{8D8EF121-E2BF-4ABA-8721-2CF5D5277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xmlns="" id="{25FE143C-F303-45D7-942E-62B21F1C8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767792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xmlns="" id="{4A6B392C-10D7-49E2-A57A-596E30F0F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xmlns="" id="{C6E9D609-3CF3-4702-A158-48B5D87C3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xmlns="" id="{01FD5D9D-7AD8-4306-BFD6-054B6923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1837936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DBA981BB-416C-47E8-8034-17555027A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5D1F5716-75E3-4EAA-ADC4-E2C16C655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85929F97-40FF-4A7C-A30E-35E3349F2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1035AED4-7929-40EA-BB45-774F06A3C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B3C2E5AB-6CD8-40D2-868B-A5182EFA72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A84C434-22D0-4E22-8AB1-01CBEDC9B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960471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74ED7D14-3C8C-4247-A322-A9626A55C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xmlns="" id="{410366C3-6EF0-4BA8-9917-29FD6832BC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xmlns="" id="{7E3AAFBF-674B-4E97-9E70-63FEEF89AD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xmlns="" id="{AFF57AB5-F0D9-49D7-AA59-ABD49F2B3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xmlns="" id="{3A44AA56-B578-4B7E-ADDA-60173A38C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xmlns="" id="{B1D95D8C-7B92-4905-A170-CF76D9EFC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3268297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xmlns="" id="{60CF2874-AE62-4EF2-8D33-63439A6C7E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089F1B91-A41D-4859-8622-E88AF65C22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4F8D6C49-D334-4BC4-97D5-AC5B3719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E50D5F18-5C59-4B88-8506-E74B5FFD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333F303B-B2C7-4812-9A2F-0EDD8194E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708261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xmlns="" id="{77818D93-5776-4B42-BA10-BA6A530CF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xmlns="" id="{890C0322-9311-4B61-911B-3A0F732655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FD5A31DA-0E77-423D-8791-02071C6E4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75D124A9-F209-4D3D-A10E-084A3FA1A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53896985-AF50-46EC-A167-57FE1C7E4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823201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xmlns="" id="{D9CBC516-E133-4C4E-BB90-49F986FCA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xmlns="" id="{F6C75BFE-CC9C-4BFA-8DEB-DC7D07C01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xmlns="" id="{C56B0EFE-45E9-4C30-B75B-A368452A2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E17C3-8488-4012-9230-666D9C0C0D5A}" type="datetimeFigureOut">
              <a:rPr lang="sl-SI" smtClean="0"/>
              <a:pPr/>
              <a:t>5. 11. 2021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xmlns="" id="{5F9560B2-834E-48E3-841D-5081473C67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xmlns="" id="{48A74561-82B4-4A43-916F-02FD85F8D1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8F9F1-71B7-484C-9E7F-79808F10584D}" type="slidenum">
              <a:rPr lang="sl-SI" smtClean="0"/>
              <a:pPr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xmlns="" val="2452107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l-SI"/>
          </a:p>
        </p:txBody>
      </p:sp>
      <p:pic>
        <p:nvPicPr>
          <p:cNvPr id="4" name="Označba mesta vsebin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5714" cy="4695755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0790" y="4783002"/>
            <a:ext cx="2947736" cy="1930619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85015" y="0"/>
            <a:ext cx="3306985" cy="1865398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35582" y="4859039"/>
            <a:ext cx="3141224" cy="1998961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75112" y="1932342"/>
            <a:ext cx="2816888" cy="213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738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5AB813AA-878F-4F2D-A2AC-EA103D4E164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1423" y="187985"/>
            <a:ext cx="4632156" cy="6226016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xmlns="" id="{3DFD1896-F1B9-49C4-93B4-8F570978D8D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1880" y="216568"/>
            <a:ext cx="4286537" cy="6172200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9704832" y="1780032"/>
            <a:ext cx="2292097" cy="202692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r>
              <a:rPr lang="sl-SI" sz="2000" dirty="0" smtClean="0"/>
              <a:t>INZARSKE ŠPOLTNE  DANES</a:t>
            </a:r>
          </a:p>
          <a:p>
            <a:pPr algn="ctr"/>
            <a:r>
              <a:rPr lang="sl-SI" sz="2000" dirty="0" smtClean="0"/>
              <a:t>AINZARSKE  ŠPOLTNE  OKOLI LETA 1960</a:t>
            </a:r>
          </a:p>
          <a:p>
            <a:pPr algn="ctr"/>
            <a:endParaRPr lang="sl-SI" sz="1200" dirty="0"/>
          </a:p>
        </p:txBody>
      </p:sp>
    </p:spTree>
    <p:extLst>
      <p:ext uri="{BB962C8B-B14F-4D97-AF65-F5344CB8AC3E}">
        <p14:creationId xmlns:p14="http://schemas.microsoft.com/office/powerpoint/2010/main" xmlns="" val="369820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grada vsebin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1268" y="491569"/>
            <a:ext cx="7484225" cy="5198624"/>
          </a:xfrm>
          <a:prstGeom prst="rect">
            <a:avLst/>
          </a:prstGeom>
        </p:spPr>
      </p:pic>
      <p:sp>
        <p:nvSpPr>
          <p:cNvPr id="5" name="Pravokotnik 4"/>
          <p:cNvSpPr/>
          <p:nvPr/>
        </p:nvSpPr>
        <p:spPr>
          <a:xfrm>
            <a:off x="8473439" y="1828799"/>
            <a:ext cx="3084577" cy="15361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A</a:t>
            </a:r>
            <a:r>
              <a:rPr lang="sl-SI" sz="2000" dirty="0" smtClean="0"/>
              <a:t>INZARSKE  ŠPOLTNE MALO PO DRUGI  SVETOVNI VOJNI</a:t>
            </a:r>
            <a:endParaRPr lang="sl-SI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579A29AA-07AC-467F-8499-E4041E7BF0F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339262" y="3218448"/>
            <a:ext cx="4852737" cy="3639552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4537" y="144379"/>
            <a:ext cx="6675454" cy="437066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3169" y="0"/>
            <a:ext cx="4515852" cy="297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otnik 4"/>
          <p:cNvSpPr/>
          <p:nvPr/>
        </p:nvSpPr>
        <p:spPr>
          <a:xfrm>
            <a:off x="2060447" y="4800601"/>
            <a:ext cx="5002089" cy="13441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sz="2000" dirty="0" smtClean="0"/>
              <a:t>“FIŠERJEVO” KOT GOSTILNA</a:t>
            </a:r>
          </a:p>
          <a:p>
            <a:pPr algn="ctr"/>
            <a:r>
              <a:rPr lang="sl-SI" sz="2000" dirty="0" smtClean="0"/>
              <a:t>FIŠERJEVO S STANOVALVCI</a:t>
            </a:r>
          </a:p>
          <a:p>
            <a:pPr algn="ctr"/>
            <a:r>
              <a:rPr lang="sl-SI" sz="2000" dirty="0" smtClean="0"/>
              <a:t>FIŠERJEVO “RAZVALINA DANES</a:t>
            </a:r>
          </a:p>
          <a:p>
            <a:pPr algn="ctr"/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xmlns="" val="256750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>
            <a:extLst>
              <a:ext uri="{FF2B5EF4-FFF2-40B4-BE49-F238E27FC236}">
                <a16:creationId xmlns:a16="http://schemas.microsoft.com/office/drawing/2014/main" xmlns="" id="{9F241FE1-0ADD-4199-9D7B-FD8CF23DAC1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t="30218" r="15401"/>
          <a:stretch>
            <a:fillRect/>
          </a:stretch>
        </p:blipFill>
        <p:spPr>
          <a:xfrm>
            <a:off x="0" y="3344779"/>
            <a:ext cx="5678905" cy="3513221"/>
          </a:xfrm>
          <a:prstGeom prst="rect">
            <a:avLst/>
          </a:prstGeom>
        </p:spPr>
      </p:pic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xmlns="" id="{E85B56F7-0A8B-4B0B-AF9C-C5264B41A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85893" y="2426675"/>
            <a:ext cx="6606107" cy="4431325"/>
          </a:xfr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6406178" cy="3308684"/>
          </a:xfrm>
          <a:prstGeom prst="rect">
            <a:avLst/>
          </a:prstGeom>
        </p:spPr>
      </p:pic>
      <p:sp>
        <p:nvSpPr>
          <p:cNvPr id="7" name="Pravokotnik 6"/>
          <p:cNvSpPr/>
          <p:nvPr/>
        </p:nvSpPr>
        <p:spPr>
          <a:xfrm>
            <a:off x="6545180" y="0"/>
            <a:ext cx="5342020" cy="238225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sz="1200" dirty="0" smtClean="0"/>
          </a:p>
          <a:p>
            <a:pPr algn="ctr"/>
            <a:r>
              <a:rPr lang="sl-SI" sz="2000" dirty="0" smtClean="0"/>
              <a:t>“JOSEFSTHAL HUTTE”-JOSIPDOL</a:t>
            </a:r>
          </a:p>
          <a:p>
            <a:pPr algn="ctr"/>
            <a:endParaRPr lang="sl-SI" sz="2000" dirty="0" smtClean="0"/>
          </a:p>
          <a:p>
            <a:pPr algn="ctr"/>
            <a:r>
              <a:rPr lang="sl-SI" sz="2000" dirty="0" smtClean="0"/>
              <a:t>JOSIPDOL PRED LETOM 1950  -- VIDI SE JEZERO OD VODNE RIŽE,GARAŽA ZA LOKOMOTIVE IN TUDI BARAKA KJER SO ŠE PO VOJNI BIVALI UJETNIKI.</a:t>
            </a:r>
          </a:p>
          <a:p>
            <a:pPr algn="ctr"/>
            <a:r>
              <a:rPr lang="sl-SI" sz="2000" dirty="0" smtClean="0"/>
              <a:t>JOSIPDOL DANES-</a:t>
            </a:r>
          </a:p>
        </p:txBody>
      </p:sp>
    </p:spTree>
    <p:extLst>
      <p:ext uri="{BB962C8B-B14F-4D97-AF65-F5344CB8AC3E}">
        <p14:creationId xmlns:p14="http://schemas.microsoft.com/office/powerpoint/2010/main" xmlns="" val="378530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avokotnik 4"/>
          <p:cNvSpPr/>
          <p:nvPr/>
        </p:nvSpPr>
        <p:spPr>
          <a:xfrm>
            <a:off x="8089231" y="4283242"/>
            <a:ext cx="4102769" cy="257475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FC4CFE9A-6A62-4ED4-B9AA-1330EB9C196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33790" y="577516"/>
            <a:ext cx="7980903" cy="5883442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207264" y="1975104"/>
            <a:ext cx="2950464" cy="19629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sz="2000" dirty="0" smtClean="0"/>
              <a:t>JOSIPDOL – SLIKAN Z DIMNIKA  “GLAŽUTE” – STEKLARNE.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xmlns="" val="208111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6197" y="457201"/>
            <a:ext cx="7782516" cy="5392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otnik 4"/>
          <p:cNvSpPr/>
          <p:nvPr/>
        </p:nvSpPr>
        <p:spPr>
          <a:xfrm>
            <a:off x="9034272" y="263047"/>
            <a:ext cx="2427041" cy="436991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sz="1600" dirty="0" smtClean="0"/>
              <a:t>NASELJE JOSIPDOL V ZIMSKIH POČITNICAH.</a:t>
            </a:r>
          </a:p>
          <a:p>
            <a:pPr algn="ctr"/>
            <a:r>
              <a:rPr lang="sl-SI" sz="1600" dirty="0" smtClean="0"/>
              <a:t>“GAJŠIC  STRIC VAJS SMO GA KLICALI,JE NOSIL V KOŠU KRUH IZ RIBNICE V JOSIPDOL,VEČKRAT NA DAN,KO JE VKOŠU TIK PRED NJEGOVIM DOMOM ŠE KAJ OSTALO JE BIL NAJBOLJ ZADOVOLJEN ,KER JE VEDEL DA IMAMO VSI V JOSIPDOL DOSTI KRUHA ZA TISTI DAN. JUTRI PA SPET ZGODAJ POT POD NOGE…..</a:t>
            </a:r>
            <a:endParaRPr lang="sl-SI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D0AF5519-ACDE-49A3-892E-8F81A5ED587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9420" t="24541" r="21885" b="15942"/>
          <a:stretch/>
        </p:blipFill>
        <p:spPr>
          <a:xfrm>
            <a:off x="6080439" y="775840"/>
            <a:ext cx="4764505" cy="3623377"/>
          </a:xfrm>
          <a:prstGeom prst="rect">
            <a:avLst/>
          </a:prstGeom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2669" y="771438"/>
            <a:ext cx="5319908" cy="36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otnik 4"/>
          <p:cNvSpPr/>
          <p:nvPr/>
        </p:nvSpPr>
        <p:spPr>
          <a:xfrm>
            <a:off x="853440" y="4864608"/>
            <a:ext cx="6803136" cy="13533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l-SI" sz="2000" dirty="0" smtClean="0"/>
              <a:t>“KINODVORANA “ NEKOČ, DANES VEČNAMENSKA DVORANA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xmlns="" val="1421072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Opis ni na vol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" y="532044"/>
            <a:ext cx="7307581" cy="5480686"/>
          </a:xfrm>
          <a:prstGeom prst="rect">
            <a:avLst/>
          </a:prstGeom>
          <a:noFill/>
        </p:spPr>
      </p:pic>
      <p:sp>
        <p:nvSpPr>
          <p:cNvPr id="5" name="Pravokotnik 4"/>
          <p:cNvSpPr/>
          <p:nvPr/>
        </p:nvSpPr>
        <p:spPr>
          <a:xfrm>
            <a:off x="8570976" y="865632"/>
            <a:ext cx="3364992" cy="35722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MED TEMI TREMI HIŠAMI JE BILA JOSIPDOLSKA STEKLARNA-”GLAŽUTA” (1799-1909).</a:t>
            </a:r>
            <a:endParaRPr lang="sl-SI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is ni na vol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7757" y="581229"/>
            <a:ext cx="5093445" cy="3820084"/>
          </a:xfrm>
          <a:prstGeom prst="rect">
            <a:avLst/>
          </a:prstGeom>
          <a:noFill/>
        </p:spPr>
      </p:pic>
      <p:pic>
        <p:nvPicPr>
          <p:cNvPr id="1028" name="Picture 4" descr="Opis ni na volj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4224" y="489371"/>
            <a:ext cx="5427340" cy="4070505"/>
          </a:xfrm>
          <a:prstGeom prst="rect">
            <a:avLst/>
          </a:prstGeom>
          <a:noFill/>
        </p:spPr>
      </p:pic>
      <p:sp>
        <p:nvSpPr>
          <p:cNvPr id="4" name="Pravokotnik 3"/>
          <p:cNvSpPr/>
          <p:nvPr/>
        </p:nvSpPr>
        <p:spPr>
          <a:xfrm>
            <a:off x="512064" y="4718304"/>
            <a:ext cx="5888736" cy="19385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DANES JE TU MUZEJ STEKLARSTVA,GOZDARSTVA IN KAMNOSEŠTVA NA PROSTEM</a:t>
            </a:r>
            <a:endParaRPr lang="sl-SI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9AB41CEA-28A7-4668-A1C0-BBFD16264E6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4589" y="360948"/>
            <a:ext cx="3978441" cy="2983831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3BCFEE43-F8C4-4B0C-B917-50A85D6C4F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31151" t="26786" r="25396" b="42791"/>
          <a:stretch/>
        </p:blipFill>
        <p:spPr>
          <a:xfrm>
            <a:off x="168442" y="3609475"/>
            <a:ext cx="5476044" cy="2875547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7495674" y="4042611"/>
            <a:ext cx="4696326" cy="281538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dirty="0" smtClean="0"/>
          </a:p>
          <a:p>
            <a:pPr algn="ctr"/>
            <a:r>
              <a:rPr lang="sl-SI" dirty="0" smtClean="0"/>
              <a:t>KJER JE GARAŽA STA BIILI DVE LESENI HIŠI STARI TAKRAT  PREKO STO LET.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HIŠA NA SLIKI JE BILA DVOSTANOVANJSKA,DRUGA PA ENOSTANOVNJSKA.</a:t>
            </a:r>
            <a:endParaRPr lang="sl-SI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4547" y="312822"/>
            <a:ext cx="5466348" cy="3663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83213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xmlns="" id="{B398165E-6C00-414E-8AEF-3C48FC3D00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316" y="368083"/>
            <a:ext cx="4386779" cy="3271907"/>
          </a:xfr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xmlns="" id="{87B080CB-0DE3-42ED-A1EC-2D6DF4EC55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042" y="3952415"/>
            <a:ext cx="3994485" cy="2905585"/>
          </a:xfrm>
          <a:prstGeom prst="rect">
            <a:avLst/>
          </a:prstGeom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45394" y="348916"/>
            <a:ext cx="5263341" cy="322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4704347" y="3898232"/>
            <a:ext cx="3332748" cy="26950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NA ZELENICAH STA STALI DVE VELIKI HIŠI .</a:t>
            </a:r>
          </a:p>
          <a:p>
            <a:pPr algn="ctr"/>
            <a:r>
              <a:rPr lang="sl-SI" dirty="0" smtClean="0"/>
              <a:t>TA V RAZPADNJU JE IMELA ŠEST STANOVANJ,DRUGA PA KAR DESET.  TUDI ENA SOBICA JE BILA DOSTI ZA STANOVANJE.</a:t>
            </a:r>
          </a:p>
          <a:p>
            <a:pPr algn="ctr"/>
            <a:r>
              <a:rPr lang="sl-SI" dirty="0" smtClean="0"/>
              <a:t>WC PA ZA VSAKO NADSTROPJE ENO. VODA OD STUDENCA ZA HIŠO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2008712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651438" cy="3501190"/>
          </a:xfrm>
          <a:prstGeom prst="rect">
            <a:avLst/>
          </a:prstGeom>
        </p:spPr>
      </p:pic>
      <p:pic>
        <p:nvPicPr>
          <p:cNvPr id="2" name="Označba mesta vsebine 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09851" y="0"/>
            <a:ext cx="4282149" cy="6858000"/>
          </a:xfr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416970"/>
            <a:ext cx="4872330" cy="3441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5010912" y="3669792"/>
            <a:ext cx="2596896" cy="282854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STARI DEL JOSIPDOLA V VEČ SLIKAH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420274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Opis ni na vol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5785" y="280416"/>
            <a:ext cx="5640832" cy="4230624"/>
          </a:xfrm>
          <a:prstGeom prst="rect">
            <a:avLst/>
          </a:prstGeom>
          <a:noFill/>
        </p:spPr>
      </p:pic>
      <p:pic>
        <p:nvPicPr>
          <p:cNvPr id="64516" name="Picture 4" descr="Opis ni na volj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2629" y="309999"/>
            <a:ext cx="5674855" cy="4256141"/>
          </a:xfrm>
          <a:prstGeom prst="rect">
            <a:avLst/>
          </a:prstGeom>
          <a:noFill/>
        </p:spPr>
      </p:pic>
      <p:sp>
        <p:nvSpPr>
          <p:cNvPr id="6" name="Pravokotnik 5"/>
          <p:cNvSpPr/>
          <p:nvPr/>
        </p:nvSpPr>
        <p:spPr>
          <a:xfrm>
            <a:off x="1597152" y="4791456"/>
            <a:ext cx="4901184" cy="18714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ZAJETJE JOSIPDOLSKEGA POTOKA NAD VASJO ZA POTREBE HIDROELEKTRANE</a:t>
            </a:r>
          </a:p>
          <a:p>
            <a:pPr algn="ctr"/>
            <a:r>
              <a:rPr lang="sl-SI" dirty="0" smtClean="0"/>
              <a:t>LEVA SLIKA: RAZPADAJOČE ZAJETJE ZA “LENARČIČEVO” ELEKTRARNO</a:t>
            </a:r>
          </a:p>
          <a:p>
            <a:pPr algn="ctr"/>
            <a:r>
              <a:rPr lang="sl-SI" dirty="0" smtClean="0"/>
              <a:t>DESNAO:ZAJETJE ZA DANAŠNJO KI ŠE OBRATUJE</a:t>
            </a:r>
          </a:p>
          <a:p>
            <a:pPr algn="ctr"/>
            <a:endParaRPr lang="sl-SI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33FA7C79-6E65-4604-901D-229C7F751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1" y="4401312"/>
            <a:ext cx="7876031" cy="2133599"/>
          </a:xfrm>
        </p:spPr>
        <p:txBody>
          <a:bodyPr>
            <a:normAutofit fontScale="92500" lnSpcReduction="20000"/>
          </a:bodyPr>
          <a:lstStyle/>
          <a:p>
            <a:endParaRPr lang="sl-SI" sz="1200" dirty="0" smtClean="0"/>
          </a:p>
          <a:p>
            <a:r>
              <a:rPr lang="sl-SI" sz="1800" dirty="0" smtClean="0"/>
              <a:t>STAVBA “LENARČIČEVE”HIDROELEKTRARNE V JOSIPDOLU. DANES NA TEM MESTU EKSPONAT  TURBINE,</a:t>
            </a:r>
          </a:p>
          <a:p>
            <a:r>
              <a:rPr lang="sl-SI" sz="1800" dirty="0" smtClean="0"/>
              <a:t>Z NOVO NADSTREŠNICO. POSTAVILI SO JO SSKUPNIMI MOČMI KET-OVCI IN GASILCI JOSIPDOLA LETA 2018.</a:t>
            </a:r>
          </a:p>
          <a:p>
            <a:r>
              <a:rPr lang="sl-SI" sz="1800" dirty="0" smtClean="0"/>
              <a:t>PO DOLGIH LETIH SE JE ZOPET NEKAJ ZGRADILO IN NE SAMO PODIRALO.</a:t>
            </a:r>
          </a:p>
          <a:p>
            <a:r>
              <a:rPr lang="sl-SI" sz="1800" dirty="0" smtClean="0"/>
              <a:t>V OZADJU GASILSKI DOM,DEL “MENZE” IN PROSTOR PRED  NEKDANJO KAMNOSEŠKO DELAVNICO.</a:t>
            </a:r>
          </a:p>
          <a:p>
            <a:endParaRPr lang="sl-SI" sz="1200" dirty="0" smtClean="0"/>
          </a:p>
          <a:p>
            <a:endParaRPr lang="sl-SI" sz="1200" dirty="0" smtClean="0"/>
          </a:p>
          <a:p>
            <a:endParaRPr lang="sl-SI" sz="12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D98A9C68-3D5A-47AE-A46A-FE4E6CD0E68E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825" y="216915"/>
            <a:ext cx="5150679" cy="3863009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1884" y="287933"/>
            <a:ext cx="5979421" cy="4182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895801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64840"/>
            <a:ext cx="8172601" cy="540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otnik 4"/>
          <p:cNvSpPr/>
          <p:nvPr/>
        </p:nvSpPr>
        <p:spPr>
          <a:xfrm>
            <a:off x="8510016" y="560832"/>
            <a:ext cx="2804160" cy="39014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MALA HIDROELEKTRARNA,KI JE NADOMESTILA LENARČIČEVO. POSTAVLJENA MALO NIŽE NA DRUGI STRANI POTOKA.</a:t>
            </a:r>
          </a:p>
          <a:p>
            <a:pPr algn="ctr"/>
            <a:r>
              <a:rPr lang="sl-SI" dirty="0" smtClean="0"/>
              <a:t>ŽE V LEHNU,DANES ZGORNJI LEHEN</a:t>
            </a:r>
            <a:endParaRPr lang="sl-SI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390" y="914399"/>
            <a:ext cx="7352832" cy="5135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339" y="775295"/>
            <a:ext cx="7738557" cy="536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8524" y="755847"/>
            <a:ext cx="8305370" cy="561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8938661" y="151117"/>
            <a:ext cx="3094843" cy="440869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TELEFONSKA GOVORILNICA V ZGORNJEM JOSIPDOLU,KI NIKOLI NI DELOVALA,V OZADJU “MENZA”.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STAVBA KI JE BILA OMENJENA NA </a:t>
            </a:r>
          </a:p>
          <a:p>
            <a:pPr algn="ctr"/>
            <a:r>
              <a:rPr lang="sl-SI" dirty="0" smtClean="0"/>
              <a:t>ZELENICI.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“GATER”ZA RAZREZ KAMNITIH BLOKOV V STARI HIDROELEKTRARNI.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KAMNOSEŠKA DELAVNICA V RAZPADANJU</a:t>
            </a:r>
          </a:p>
          <a:p>
            <a:pPr algn="ctr"/>
            <a:endParaRPr lang="sl-SI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9074" y="606358"/>
            <a:ext cx="8614068" cy="5806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5106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B2DC46DC-151B-4377-9E8B-41CF98709D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6811" t="26473" r="6377" b="4734"/>
          <a:stretch/>
        </p:blipFill>
        <p:spPr>
          <a:xfrm>
            <a:off x="6652319" y="1006160"/>
            <a:ext cx="5288782" cy="3143249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EC876823-C0B7-4FA8-8C16-E55F4DA40B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5011" y="962526"/>
            <a:ext cx="3477126" cy="4724356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4084320" y="1060704"/>
            <a:ext cx="2365248" cy="42793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MENZA DANES, ŽAL DA PROPADA !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7920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5">
            <a:extLst>
              <a:ext uri="{FF2B5EF4-FFF2-40B4-BE49-F238E27FC236}">
                <a16:creationId xmlns:a16="http://schemas.microsoft.com/office/drawing/2014/main" xmlns="" id="{90B94715-E396-41D2-A202-667303C6A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811" y="354806"/>
            <a:ext cx="7728533" cy="5949741"/>
          </a:xfrm>
        </p:spPr>
      </p:pic>
      <p:sp>
        <p:nvSpPr>
          <p:cNvPr id="3" name="Pravokotnik 2"/>
          <p:cNvSpPr/>
          <p:nvPr/>
        </p:nvSpPr>
        <p:spPr>
          <a:xfrm>
            <a:off x="8583168" y="487680"/>
            <a:ext cx="2950464" cy="40111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“MENZA” KO JE BILA NOVOPOSTAVLJENA</a:t>
            </a:r>
            <a:endParaRPr lang="sl-SI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>
          <a:xfrm>
            <a:off x="7518774" y="1957137"/>
            <a:ext cx="3761874" cy="3915026"/>
          </a:xfrm>
        </p:spPr>
        <p:txBody>
          <a:bodyPr/>
          <a:lstStyle/>
          <a:p>
            <a:pPr>
              <a:buNone/>
            </a:pPr>
            <a:r>
              <a:rPr lang="sl-SI" sz="1800" dirty="0" smtClean="0"/>
              <a:t>JOSIPDOL MED DRUGO  SVETOVNO VOJNO </a:t>
            </a:r>
          </a:p>
          <a:p>
            <a:pPr>
              <a:buNone/>
            </a:pPr>
            <a:r>
              <a:rPr lang="sl-SI" sz="1800" dirty="0" smtClean="0"/>
              <a:t> PO POŽIG U MENZE  LETA 1943</a:t>
            </a:r>
            <a:endParaRPr lang="sl-SI" sz="1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8183" y="572761"/>
            <a:ext cx="7045785" cy="489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765" y="1133856"/>
            <a:ext cx="5146757" cy="3425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ravokotnik 2"/>
          <p:cNvSpPr/>
          <p:nvPr/>
        </p:nvSpPr>
        <p:spPr>
          <a:xfrm>
            <a:off x="829055" y="4728411"/>
            <a:ext cx="6835061" cy="188895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 dirty="0" smtClean="0"/>
          </a:p>
          <a:p>
            <a:pPr algn="ctr"/>
            <a:r>
              <a:rPr lang="sl-SI" dirty="0" smtClean="0"/>
              <a:t>LEVO: TELEFONSKA GOVORILNICA,KI NI NIKDAR BILA DOKONČANA…..!</a:t>
            </a:r>
          </a:p>
          <a:p>
            <a:pPr algn="ctr"/>
            <a:r>
              <a:rPr lang="sl-SI" dirty="0" smtClean="0"/>
              <a:t>DESNO: KAMNOSEŠKA DELAVNICA POSTAVLJENA 1960,DELOVALA DO 1980</a:t>
            </a:r>
          </a:p>
          <a:p>
            <a:pPr algn="ctr"/>
            <a:endParaRPr lang="sl-S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6055" y="1083585"/>
            <a:ext cx="5185634" cy="3403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505" y="252663"/>
            <a:ext cx="7828370" cy="5450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ravokotnik 2"/>
          <p:cNvSpPr/>
          <p:nvPr/>
        </p:nvSpPr>
        <p:spPr>
          <a:xfrm>
            <a:off x="8327136" y="353568"/>
            <a:ext cx="3048000" cy="41818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LEVA STAVBA ,KJER JE BILA LENARČIČEVA HIDRO ELEKTRARNA. STAVBO SO PREUREDILI V DELAVNICO ZA RAZREZ KAMNITIH BLOKOV.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DESNO “MENZA”.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588" y="773774"/>
            <a:ext cx="8084356" cy="535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otnik 4"/>
          <p:cNvSpPr/>
          <p:nvPr/>
        </p:nvSpPr>
        <p:spPr>
          <a:xfrm>
            <a:off x="8851392" y="841248"/>
            <a:ext cx="3011424" cy="36941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V PREJ OMEMENJENI ZGRADBI JE BIL “STROJ”ZA RAZREZ KAMNITIH BLOKOV</a:t>
            </a:r>
          </a:p>
          <a:p>
            <a:pPr algn="ctr"/>
            <a:r>
              <a:rPr lang="sl-SI" dirty="0" smtClean="0"/>
              <a:t>“GATER” SMO REKLI.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V OZADJUJOSIPDOLSKI GASILSKI DOM.</a:t>
            </a:r>
            <a:endParaRPr lang="sl-SI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xmlns="" id="{7B22AD0D-218A-4704-9311-86FD207F1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6035" y="537854"/>
            <a:ext cx="4896253" cy="3687469"/>
          </a:xfrm>
        </p:spPr>
      </p:pic>
      <p:sp>
        <p:nvSpPr>
          <p:cNvPr id="3" name="Pravokotnik 2"/>
          <p:cNvSpPr/>
          <p:nvPr/>
        </p:nvSpPr>
        <p:spPr>
          <a:xfrm>
            <a:off x="243840" y="4767072"/>
            <a:ext cx="7936992" cy="14020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“RIDA” POMEMBNO KRIŽIŠČE ŽE OD NEKDAJ. NA LEVI STRANI,NEASFALTIRAN DEL –ZAČETEK “GORNJE CESTE”</a:t>
            </a:r>
            <a:endParaRPr lang="sl-SI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5951" y="523126"/>
            <a:ext cx="4959586" cy="3719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270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CFE6D93-0D9C-4E2C-8D54-38BA3857F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0" y="384313"/>
            <a:ext cx="3124200" cy="5792649"/>
          </a:xfrm>
        </p:spPr>
        <p:txBody>
          <a:bodyPr>
            <a:normAutofit/>
          </a:bodyPr>
          <a:lstStyle/>
          <a:p>
            <a:r>
              <a:rPr lang="sl-SI" sz="2000" dirty="0" smtClean="0"/>
              <a:t>VELIKA HIŠA PRED “HAUZOM”, V KATERI SO BIVALI IN DELALI USLUŽBENCI  MILANA LENARČIČA. OD TU NAPREJ NEPOVABLJENI GOSTI NISO IMELI DOSTOPA DO “HAUZA”.POT JE VODILA PO KOLOVOZU MIMO PAVLIČA-JENIŠEKA.</a:t>
            </a:r>
            <a:endParaRPr lang="sl-SI" sz="2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2DC6F6BF-8581-419E-B0F9-EC9EFB7E09B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2509" y="359929"/>
            <a:ext cx="7235687" cy="542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358232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is ni na voljo"/>
          <p:cNvPicPr>
            <a:picLocks noChangeAspect="1" noChangeArrowheads="1"/>
          </p:cNvPicPr>
          <p:nvPr/>
        </p:nvPicPr>
        <p:blipFill>
          <a:blip r:embed="rId2" cstate="print"/>
          <a:srcRect b="34762"/>
          <a:stretch>
            <a:fillRect/>
          </a:stretch>
        </p:blipFill>
        <p:spPr bwMode="auto">
          <a:xfrm>
            <a:off x="0" y="0"/>
            <a:ext cx="7866281" cy="6872962"/>
          </a:xfrm>
          <a:prstGeom prst="rect">
            <a:avLst/>
          </a:prstGeom>
          <a:noFill/>
        </p:spPr>
      </p:pic>
      <p:sp>
        <p:nvSpPr>
          <p:cNvPr id="5" name="Pravokotnik 4"/>
          <p:cNvSpPr/>
          <p:nvPr/>
        </p:nvSpPr>
        <p:spPr>
          <a:xfrm>
            <a:off x="8277728" y="204538"/>
            <a:ext cx="3501188" cy="42832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TU KO VIDIMO VRT JE NEKOČ STALA LENARČIČEVA KONJUŠNICA,VELIKA ZA NEKAJ PAROV KONJ,NAD HLEVOM PA VELIKI  ENONADSTROPNI SKEDENJ.</a:t>
            </a:r>
          </a:p>
          <a:p>
            <a:pPr algn="ctr"/>
            <a:endParaRPr lang="sl-SI" sz="1200" dirty="0" smtClean="0"/>
          </a:p>
          <a:p>
            <a:pPr algn="ctr"/>
            <a:r>
              <a:rPr lang="sl-SI" dirty="0" smtClean="0"/>
              <a:t>NA DESNI KJER SO DANES LEPE STANOVANJSKE HIŠE SO PA BILA STANOVANJA ZA” KONJARJE”-DELAVCI KI SO SKRBELI ZA PREHRANO</a:t>
            </a:r>
            <a:r>
              <a:rPr lang="sl-SI" sz="1200" dirty="0" smtClean="0"/>
              <a:t> </a:t>
            </a:r>
            <a:r>
              <a:rPr lang="sl-SI" dirty="0" smtClean="0"/>
              <a:t>KONJ IN ”FURMANE”,KI SO Z NJIMI VOZILI KAMENJE IZ KAMNOLOMA IN LES IZ GOZDA.</a:t>
            </a:r>
            <a:endParaRPr lang="sl-SI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11">
            <a:extLst>
              <a:ext uri="{FF2B5EF4-FFF2-40B4-BE49-F238E27FC236}">
                <a16:creationId xmlns:a16="http://schemas.microsoft.com/office/drawing/2014/main" xmlns="" id="{0FF6D741-12D9-463F-9932-1D39B295D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5895" y="213081"/>
            <a:ext cx="8105939" cy="5935056"/>
          </a:xfrm>
        </p:spPr>
      </p:pic>
      <p:sp>
        <p:nvSpPr>
          <p:cNvPr id="3" name="Pravokotnik 2"/>
          <p:cNvSpPr/>
          <p:nvPr/>
        </p:nvSpPr>
        <p:spPr>
          <a:xfrm>
            <a:off x="8485632" y="487680"/>
            <a:ext cx="3279648" cy="41940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PRVA NARISANA SLIKA </a:t>
            </a:r>
          </a:p>
          <a:p>
            <a:pPr algn="ctr"/>
            <a:r>
              <a:rPr lang="sl-SI" dirty="0" smtClean="0"/>
              <a:t>“HAUZA”-”GRADA”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01921"/>
            <a:ext cx="5236121" cy="3425470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50E8FAB3-5377-4F61-9B7F-B23B8C4D011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32211" y="1438495"/>
            <a:ext cx="4164525" cy="3389376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9793705" y="1179095"/>
            <a:ext cx="2201779" cy="34771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“HAUS”-”GRAD”KO JE VNJEM BIVAL MILAN LENARČIČ</a:t>
            </a:r>
          </a:p>
          <a:p>
            <a:pPr algn="ctr"/>
            <a:endParaRPr lang="sl-SI" sz="1200" dirty="0" smtClean="0"/>
          </a:p>
          <a:p>
            <a:pPr algn="ctr"/>
            <a:r>
              <a:rPr lang="sl-SI" sz="1200" dirty="0" smtClean="0"/>
              <a:t>“</a:t>
            </a:r>
            <a:r>
              <a:rPr lang="sl-SI" dirty="0" smtClean="0"/>
              <a:t>GRAD”  “HAUS” OD JENIŠEKA 1920 LETA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53F99376-F21E-436D-A356-6832A58C4E2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0144" y="0"/>
            <a:ext cx="4600515" cy="3450386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697C3A21-3B64-43E0-A9E5-5D431ECBCF1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28032" y="914864"/>
            <a:ext cx="3907536" cy="5309152"/>
          </a:xfrm>
          <a:prstGeom prst="rect">
            <a:avLst/>
          </a:prstGeom>
        </p:spPr>
      </p:pic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648" y="3408575"/>
            <a:ext cx="4599233" cy="344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9059779" y="1359568"/>
            <a:ext cx="2886295" cy="2803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sz="2000" dirty="0" smtClean="0"/>
              <a:t>“HAUS”-”GRAD” DANES POGLED  OD “PAMŠOLE” </a:t>
            </a:r>
            <a:endParaRPr lang="sl-SI" sz="2000" dirty="0"/>
          </a:p>
        </p:txBody>
      </p:sp>
    </p:spTree>
    <p:extLst>
      <p:ext uri="{BB962C8B-B14F-4D97-AF65-F5344CB8AC3E}">
        <p14:creationId xmlns:p14="http://schemas.microsoft.com/office/powerpoint/2010/main" xmlns="" val="193394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695" y="554518"/>
            <a:ext cx="5919000" cy="4115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B0563817-AC9F-4BF2-BD34-A04E6225F7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3745" t="26473" r="28733" b="33720"/>
          <a:stretch/>
        </p:blipFill>
        <p:spPr>
          <a:xfrm>
            <a:off x="6808753" y="458035"/>
            <a:ext cx="3688458" cy="4197914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316991" y="4840224"/>
            <a:ext cx="7431345" cy="201777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PRED “GRADOM” –”HAUZOM” UČENCI PODRUŽNIČNE O.Š.RIBNICA. V JOSIPDOLU  STA BILA  DVAINDVAJSET LET PRVI IN DRUGI RAZRED OSNOVNE ŠOLE. OB ZAKLJUČKO LETA SO SE  PRED VHODOM V ŠOLO VSAKO LETO SLIKALI ZA SPOMIN.</a:t>
            </a:r>
          </a:p>
          <a:p>
            <a:pPr algn="ctr"/>
            <a:endParaRPr lang="sl-SI" sz="1200" dirty="0" smtClean="0"/>
          </a:p>
          <a:p>
            <a:pPr algn="ctr"/>
            <a:r>
              <a:rPr lang="sl-SI" dirty="0" smtClean="0"/>
              <a:t> </a:t>
            </a:r>
          </a:p>
          <a:p>
            <a:pPr algn="ctr"/>
            <a:r>
              <a:rPr lang="sl-SI" dirty="0" smtClean="0"/>
              <a:t>VHOD JE ŠE DANES TAK KOT JE BIL NEKOČ</a:t>
            </a:r>
            <a:endParaRPr lang="sl-SI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pis ni na vol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3397" y="705460"/>
            <a:ext cx="3335163" cy="4476139"/>
          </a:xfrm>
          <a:prstGeom prst="rect">
            <a:avLst/>
          </a:prstGeom>
          <a:noFill/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303ED8F3-2DBC-4453-BF1D-8D104C3E1F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25058" t="23768" r="21382" b="33333"/>
          <a:stretch/>
        </p:blipFill>
        <p:spPr>
          <a:xfrm>
            <a:off x="3975652" y="698125"/>
            <a:ext cx="4280452" cy="4658139"/>
          </a:xfrm>
          <a:prstGeom prst="rect">
            <a:avLst/>
          </a:prstGeom>
        </p:spPr>
      </p:pic>
      <p:sp>
        <p:nvSpPr>
          <p:cNvPr id="6" name="Pravokotnik 5"/>
          <p:cNvSpPr/>
          <p:nvPr/>
        </p:nvSpPr>
        <p:spPr>
          <a:xfrm>
            <a:off x="8802624" y="877824"/>
            <a:ext cx="2950464" cy="36210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sl-SI" dirty="0" smtClean="0"/>
              <a:t>KAPELICI-CERKVICI </a:t>
            </a:r>
            <a:r>
              <a:rPr lang="sl-SI" dirty="0" err="1" smtClean="0"/>
              <a:t>SV.JOŽEFA</a:t>
            </a:r>
            <a:r>
              <a:rPr lang="sl-SI" dirty="0" smtClean="0"/>
              <a:t> DELAVCA V JOSIPDOLU. LEVA JE PODOBNA STARI LANGERJEVI  (1864-1953)   DESNA STOJI OD LETA 1972. </a:t>
            </a:r>
          </a:p>
          <a:p>
            <a:endParaRPr lang="sl-SI" dirty="0" smtClean="0"/>
          </a:p>
          <a:p>
            <a:r>
              <a:rPr lang="sl-SI" dirty="0" smtClean="0"/>
              <a:t>PREJŠNJO SO PODRLI RAZMINIRALI LETA1953.LETA.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891F195-CCBA-4F55-AF00-A5F1DE409B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740" y="5401056"/>
            <a:ext cx="7777436" cy="1456944"/>
          </a:xfrm>
        </p:spPr>
        <p:txBody>
          <a:bodyPr>
            <a:normAutofit/>
          </a:bodyPr>
          <a:lstStyle/>
          <a:p>
            <a:r>
              <a:rPr lang="sl-SI" sz="1800" dirty="0" smtClean="0"/>
              <a:t>NADALJEVANJE STAREGA LIPOVEGA DREVOREDA OD CERKVICE  PROTI “HAUZU”.</a:t>
            </a:r>
            <a:endParaRPr lang="sl-SI" sz="18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A7371D38-3642-4F1C-8CAD-630AC2179A8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6551" y="146304"/>
            <a:ext cx="6931374" cy="5198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27796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D9990F2B-DBC2-4DB2-BBB4-2DC523E1B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631" y="5278076"/>
            <a:ext cx="7650745" cy="836336"/>
          </a:xfrm>
        </p:spPr>
        <p:txBody>
          <a:bodyPr>
            <a:normAutofit fontScale="25000" lnSpcReduction="20000"/>
          </a:bodyPr>
          <a:lstStyle/>
          <a:p>
            <a:endParaRPr lang="sl-SI" sz="3300" dirty="0" smtClean="0"/>
          </a:p>
          <a:p>
            <a:r>
              <a:rPr lang="sl-SI" sz="7200" dirty="0" smtClean="0"/>
              <a:t>POZIDANI DEL “LENARČIČEVEGA” POLJA. NASTAL JE NOVI LEPO UREJENI DEL JOSIPDOLA. </a:t>
            </a:r>
          </a:p>
          <a:p>
            <a:r>
              <a:rPr lang="sl-SI" sz="7200" dirty="0" smtClean="0"/>
              <a:t>PRVITRIJE BLOKI SO BILI SEZIDANI</a:t>
            </a:r>
          </a:p>
          <a:p>
            <a:r>
              <a:rPr lang="sl-SI" sz="7200" dirty="0" smtClean="0"/>
              <a:t>TAKOJ PO LETU 1945,OSTALI KASNEJE.</a:t>
            </a:r>
            <a:endParaRPr lang="sl-SI" sz="72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2D7E08BE-58D2-41CB-9107-EE5B1E0E0F8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69408" y="341376"/>
            <a:ext cx="6652592" cy="4989444"/>
          </a:xfrm>
          <a:prstGeom prst="rect">
            <a:avLst/>
          </a:prstGeom>
        </p:spPr>
      </p:pic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792" y="0"/>
            <a:ext cx="3955782" cy="527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56338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F40A5FDC-AFD1-4AA8-870C-16B0C9A4DB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26" y="5340625"/>
            <a:ext cx="10889974" cy="836337"/>
          </a:xfrm>
        </p:spPr>
        <p:txBody>
          <a:bodyPr>
            <a:normAutofit/>
          </a:bodyPr>
          <a:lstStyle/>
          <a:p>
            <a:r>
              <a:rPr lang="sl-SI" sz="1800" dirty="0" smtClean="0"/>
              <a:t>SREBRNACIPRESA NA “HAUZU”V KRIŽIŠČU  ZA “ŠTRUCO” IN “AUCIGARU”</a:t>
            </a:r>
          </a:p>
          <a:p>
            <a:r>
              <a:rPr lang="sl-SI" sz="1800" dirty="0" smtClean="0"/>
              <a:t>OB GOZDNI UČNI POTI.</a:t>
            </a:r>
          </a:p>
          <a:p>
            <a:endParaRPr lang="sl-SI" sz="12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C2DF9544-1B71-473E-8AC0-67C810AE1D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5664" b="28502"/>
          <a:stretch/>
        </p:blipFill>
        <p:spPr>
          <a:xfrm>
            <a:off x="596348" y="185530"/>
            <a:ext cx="4264082" cy="4903304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C70F2202-B851-423B-A888-7038ADBF4893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09507" y="399437"/>
            <a:ext cx="3451396" cy="4689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452588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EBEDB8F9-D5FA-48FC-AC0C-65734C9B1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478155"/>
            <a:ext cx="4890052" cy="2782957"/>
          </a:xfrm>
        </p:spPr>
        <p:txBody>
          <a:bodyPr>
            <a:normAutofit/>
          </a:bodyPr>
          <a:lstStyle/>
          <a:p>
            <a:endParaRPr lang="sl-SI" sz="1200" dirty="0" smtClean="0"/>
          </a:p>
          <a:p>
            <a:r>
              <a:rPr lang="sl-SI" sz="1800" dirty="0" smtClean="0"/>
              <a:t>SMER GOZDNE UČNE POTI</a:t>
            </a:r>
            <a:endParaRPr lang="sl-SI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074D7C44-B8E9-4A16-9B62-30F1FBF71AE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3581" y="350028"/>
            <a:ext cx="4532245" cy="6157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81990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A3C917EE-0959-4BB8-BC86-C7E5F7123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574" y="5671929"/>
            <a:ext cx="10903226" cy="505033"/>
          </a:xfrm>
        </p:spPr>
        <p:txBody>
          <a:bodyPr>
            <a:normAutofit/>
          </a:bodyPr>
          <a:lstStyle/>
          <a:p>
            <a:r>
              <a:rPr lang="sl-SI" sz="1800" dirty="0" smtClean="0"/>
              <a:t>DREVESNICA “PAMŠOLA” (BAUM SCHULE) VČASIH,DANES PA IGRIŠČE ZA OTROKE.</a:t>
            </a:r>
            <a:endParaRPr lang="sl-SI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292A6FFC-3962-4C11-A0D4-D7F1707813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9704" y="575893"/>
            <a:ext cx="6175513" cy="463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79959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15F0584E-0CE9-4214-908A-CBE7A41B8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9922" y="2208824"/>
            <a:ext cx="5045765" cy="5699884"/>
          </a:xfrm>
        </p:spPr>
        <p:txBody>
          <a:bodyPr>
            <a:normAutofit/>
          </a:bodyPr>
          <a:lstStyle/>
          <a:p>
            <a:r>
              <a:rPr lang="sl-SI" sz="1800" dirty="0" smtClean="0"/>
              <a:t>LIBANONSKACEDRA V SREDINI. BILI STA DVE,ENO JE NEURJE PODRLO</a:t>
            </a:r>
            <a:r>
              <a:rPr lang="sl-SI" sz="1200" dirty="0" smtClean="0"/>
              <a:t>.</a:t>
            </a:r>
          </a:p>
          <a:p>
            <a:r>
              <a:rPr lang="sl-SI" sz="1800" dirty="0" smtClean="0"/>
              <a:t>V LIBANONU JE SVETO DREVO,IMAJO JO V SVOJEM GRBU</a:t>
            </a:r>
            <a:endParaRPr lang="sl-SI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57C24E9B-FA83-46EC-8F2B-C94014CC6A3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47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63129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A28C04D7-73E0-4621-8DF3-3476155AD4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24" y="5156839"/>
            <a:ext cx="8121797" cy="1517639"/>
          </a:xfrm>
        </p:spPr>
        <p:txBody>
          <a:bodyPr>
            <a:normAutofit lnSpcReduction="10000"/>
          </a:bodyPr>
          <a:lstStyle/>
          <a:p>
            <a:r>
              <a:rPr lang="sl-SI" sz="1800" dirty="0" smtClean="0"/>
              <a:t>TA ŠPIČASTA DREVESA SO SEKVOJE .</a:t>
            </a:r>
          </a:p>
          <a:p>
            <a:r>
              <a:rPr lang="sl-SI" sz="1800" dirty="0" smtClean="0"/>
              <a:t>NJIHOVA DOMOVINA JE CALIFORNIJA, SO NAJVIŠJA DREVESA NA SVETU. K NAM SO PRINEŠENA. IMENUJEJO SE </a:t>
            </a:r>
          </a:p>
          <a:p>
            <a:r>
              <a:rPr lang="sl-SI" sz="1800" dirty="0" smtClean="0"/>
              <a:t>TUDI MAMOTOVEC IN DOČAKAJO STAROST VEČ TISOČ LET  . NAŠE SO STARE OKROG STOOSEMDESET LET .</a:t>
            </a:r>
          </a:p>
          <a:p>
            <a:endParaRPr lang="sl-SI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F790771B-2EA2-4604-9712-235149260FC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2535" t="-10934" r="2535" b="19472"/>
          <a:stretch/>
        </p:blipFill>
        <p:spPr>
          <a:xfrm>
            <a:off x="132521" y="-491780"/>
            <a:ext cx="4263052" cy="5580615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361E0E1D-843B-488A-B2EB-E444DCA66D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l="19995" t="9931" r="27585" b="18611"/>
          <a:stretch/>
        </p:blipFill>
        <p:spPr>
          <a:xfrm>
            <a:off x="4446720" y="164203"/>
            <a:ext cx="2709454" cy="492463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xmlns="" id="{4E04937A-A410-498B-B143-232186A2B30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43525" y="164203"/>
            <a:ext cx="3624529" cy="492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5664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69932BD2-E78A-4050-AE76-442FB0A8C7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224" y="4095708"/>
            <a:ext cx="7962659" cy="2545723"/>
          </a:xfrm>
        </p:spPr>
        <p:txBody>
          <a:bodyPr>
            <a:normAutofit/>
          </a:bodyPr>
          <a:lstStyle/>
          <a:p>
            <a:r>
              <a:rPr lang="sl-SI" sz="1800" dirty="0" smtClean="0"/>
              <a:t>LEVA SLIKA PRIKAZUJE JANŽEVSKI VRH, DESNA PA RDEČI BREG.</a:t>
            </a:r>
          </a:p>
          <a:p>
            <a:r>
              <a:rPr lang="sl-SI" sz="1800" dirty="0" smtClean="0"/>
              <a:t>NA VRHU JANŽEVSKEGA VRHA JE CERKVICA </a:t>
            </a:r>
            <a:r>
              <a:rPr lang="sl-SI" sz="1800" dirty="0" err="1" smtClean="0"/>
              <a:t>SV.JANEZA</a:t>
            </a:r>
            <a:r>
              <a:rPr lang="sl-SI" sz="1800" dirty="0" smtClean="0"/>
              <a:t> KRSTNIKA,POZNANA KOT VIR ZDRAVILNE ENERGIJE.</a:t>
            </a:r>
          </a:p>
          <a:p>
            <a:r>
              <a:rPr lang="sl-SI" sz="1800" dirty="0" smtClean="0"/>
              <a:t>VSE TOČKE  ZDRAVILNEGA SEVANJA SO OZNAČENA IN OPISANA.</a:t>
            </a:r>
          </a:p>
          <a:p>
            <a:r>
              <a:rPr lang="sl-SI" sz="1800" dirty="0" smtClean="0"/>
              <a:t>NA DESNEM RDEČEM BREGU JE PA CERKVICA POSVEČENA SV.IGNACIJU. EDINA V SLOVENIJI POSVEČENA T</a:t>
            </a:r>
          </a:p>
          <a:p>
            <a:r>
              <a:rPr lang="sl-SI" sz="1800" dirty="0" smtClean="0"/>
              <a:t>EMU SVETNIKU.</a:t>
            </a:r>
            <a:endParaRPr lang="sl-SI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01F5EFE4-B7A3-42EE-AE80-500DCFD66BA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-586" t="45748" r="53079"/>
          <a:stretch/>
        </p:blipFill>
        <p:spPr>
          <a:xfrm>
            <a:off x="208026" y="156411"/>
            <a:ext cx="4293704" cy="3677477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B22C0727-39D1-4D07-8EFC-3A5D3BB56D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47102" t="46377" r="-1449"/>
          <a:stretch/>
        </p:blipFill>
        <p:spPr>
          <a:xfrm>
            <a:off x="5295639" y="228600"/>
            <a:ext cx="4969564" cy="367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99236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b="14320"/>
          <a:stretch>
            <a:fillRect/>
          </a:stretch>
        </p:blipFill>
        <p:spPr bwMode="auto">
          <a:xfrm>
            <a:off x="226803" y="818452"/>
            <a:ext cx="8117913" cy="521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avokotnik 4"/>
          <p:cNvSpPr/>
          <p:nvPr/>
        </p:nvSpPr>
        <p:spPr>
          <a:xfrm>
            <a:off x="8530389" y="288758"/>
            <a:ext cx="3515307" cy="43074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VČASIH MEHANIČNA—VZDRŽEVALNA DELAVNICA PODJETJA INGMAG,ŠE PREJ PA GRANITNE INDUSTRIJE JOSIPDOL.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POBARVANI DEL DELAVNICE JE BIL PREUREJEN V TRGOVINO,NAJRAJŠI SMO JO IMENOVALI “DEMOS”,PO TEM  VZDEVKU SMO JO VSI POZNALI.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DRUGI DEL JE “TIŠLERSKA”—MIZARSKA DELAVNICA</a:t>
            </a:r>
            <a:endParaRPr lang="sl-SI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35EFEAEF-16E4-4FB5-8232-F204F652A7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548" y="5565913"/>
            <a:ext cx="10672969" cy="1180894"/>
          </a:xfrm>
        </p:spPr>
        <p:txBody>
          <a:bodyPr/>
          <a:lstStyle/>
          <a:p>
            <a:endParaRPr lang="sl-SI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AA5EF578-A34B-43A1-BE2F-4728A90AB3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0270" t="21325" r="39057" b="36699"/>
          <a:stretch/>
        </p:blipFill>
        <p:spPr>
          <a:xfrm>
            <a:off x="3224463" y="823351"/>
            <a:ext cx="8422105" cy="5232336"/>
          </a:xfrm>
          <a:prstGeom prst="rect">
            <a:avLst/>
          </a:prstGeom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76336" y="619531"/>
            <a:ext cx="8626642" cy="573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276726" y="878305"/>
            <a:ext cx="2622885" cy="40426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DELAVCI IZ MEHANIČNE DELAVNICE </a:t>
            </a:r>
          </a:p>
          <a:p>
            <a:pPr algn="ctr"/>
            <a:r>
              <a:rPr lang="sl-SI" dirty="0" smtClean="0"/>
              <a:t>Z LEVE:PUŠNIK JANKO, KLANČIČ IVIČ,LAURE FRANCI,MIHELIČ FRANC,KREVH PEPEK FIRBAS VINKO,</a:t>
            </a:r>
          </a:p>
          <a:p>
            <a:pPr algn="ctr"/>
            <a:r>
              <a:rPr lang="sl-SI" dirty="0" smtClean="0"/>
              <a:t>OTROK:KLANČNIK MARJAN.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2300563286"/>
      </p:ext>
    </p:ext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3A4DC7F7-23DB-453E-8698-FA7B06396C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5923" y="2189469"/>
            <a:ext cx="4091609" cy="5779397"/>
          </a:xfrm>
        </p:spPr>
        <p:txBody>
          <a:bodyPr>
            <a:normAutofit/>
          </a:bodyPr>
          <a:lstStyle/>
          <a:p>
            <a:r>
              <a:rPr lang="sl-SI" sz="1800" dirty="0" smtClean="0"/>
              <a:t>KJER ZDAJ STOJITA TI DVE HIŠI JE BILO PRVO IGRIŠČE ZA NOGOMET V  JOSIPDOLU. OBDANO JE BILO Z ŽIVO MEJO</a:t>
            </a:r>
            <a:r>
              <a:rPr lang="sl-SI" sz="1200" dirty="0" smtClean="0"/>
              <a:t>.</a:t>
            </a:r>
            <a:endParaRPr lang="sl-SI" sz="12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FF0D45F0-7BFC-4B14-8E29-771CA96822F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47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155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3B23ECC5-9FD8-40F8-A548-CCB049D7C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76207" y="2379232"/>
            <a:ext cx="3588026" cy="5766146"/>
          </a:xfrm>
        </p:spPr>
        <p:txBody>
          <a:bodyPr>
            <a:normAutofit/>
          </a:bodyPr>
          <a:lstStyle/>
          <a:p>
            <a:r>
              <a:rPr lang="sl-SI" sz="2000" dirty="0" smtClean="0"/>
              <a:t>GOZDNA UČNA POT NAS VODI V “KAPELVALD”</a:t>
            </a:r>
            <a:endParaRPr lang="sl-SI" sz="2000" dirty="0"/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xmlns="" id="{488B5D50-8F9D-4D4E-A47A-D868FD7D76F7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0474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504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xmlns="" id="{72DF01BD-20B5-43AB-BBE0-8BFFBF00DF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0867" y="414888"/>
            <a:ext cx="7878606" cy="5949817"/>
          </a:xfrm>
        </p:spPr>
      </p:pic>
      <p:sp>
        <p:nvSpPr>
          <p:cNvPr id="3" name="Pravokotnik 2"/>
          <p:cNvSpPr/>
          <p:nvPr/>
        </p:nvSpPr>
        <p:spPr>
          <a:xfrm>
            <a:off x="8412480" y="768096"/>
            <a:ext cx="3584448" cy="37185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ZAČETEK GOZDNE UČNE POTI “KAPELVALD”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JE BILA ENA PRVIH GOZDNIH UČNIH POTI V SLOVENIJI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181233442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6DE86824-72FF-4CDF-8EB2-A19272D93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0791" y="1931505"/>
            <a:ext cx="4701209" cy="5845659"/>
          </a:xfrm>
        </p:spPr>
        <p:txBody>
          <a:bodyPr>
            <a:normAutofit/>
          </a:bodyPr>
          <a:lstStyle/>
          <a:p>
            <a:r>
              <a:rPr lang="sl-SI" sz="1800" dirty="0" smtClean="0"/>
              <a:t>“VILA”V KATERI SO DELALI IN STANOVALI USLUŽBENCI  PRI MILANU LENARČIČU. </a:t>
            </a:r>
          </a:p>
          <a:p>
            <a:r>
              <a:rPr lang="sl-SI" sz="1800" dirty="0" smtClean="0"/>
              <a:t>MED DRUGIMI TUDI DRUŽINA BROVET. ING. BROVET JE STRASIRAL IN VODIL GRADNJO LENARČIČEVE OSKOTIRNE ŽELEZNICE IZ KAMNOLOMA DO PODVELKE..</a:t>
            </a:r>
            <a:endParaRPr lang="sl-SI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55A40274-6568-4B56-A7B7-20DCF6782A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12319" t="20869" r="20579" b="17488"/>
          <a:stretch/>
        </p:blipFill>
        <p:spPr>
          <a:xfrm>
            <a:off x="251790" y="719306"/>
            <a:ext cx="6953937" cy="479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9412270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2A171D9B-8C7D-40F4-8C39-9DDCF75D3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3120" y="2097023"/>
            <a:ext cx="5269992" cy="5542979"/>
          </a:xfrm>
        </p:spPr>
        <p:txBody>
          <a:bodyPr>
            <a:normAutofit/>
          </a:bodyPr>
          <a:lstStyle/>
          <a:p>
            <a:r>
              <a:rPr lang="sl-SI" sz="2000" dirty="0" smtClean="0"/>
              <a:t>PROIZVODNA HALA PODJETJA  “INGMAG” ZGRAJENA OB KONCU SEDEMDESETIH LET . NATO JE PROIZVODNJO NADALJEVAL “GRADBENI FINALIST” ZA NJIM PA “PRUHAR”,VSE DO LETA 2013 .  DANES JE V MIROVANJU.</a:t>
            </a:r>
            <a:endParaRPr lang="sl-SI" sz="20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34E17A4D-AFC6-417F-8C2E-B3CC9552D4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t="-243" r="54160" b="33678"/>
          <a:stretch/>
        </p:blipFill>
        <p:spPr>
          <a:xfrm>
            <a:off x="315825" y="609601"/>
            <a:ext cx="4706750" cy="512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26472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DB5DFB6B-2F5A-47C0-B0C2-13E3A4BE49C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76726" y="312822"/>
            <a:ext cx="3840480" cy="6149009"/>
          </a:xfrm>
          <a:prstGeom prst="rect">
            <a:avLst/>
          </a:prstGeom>
        </p:spPr>
      </p:pic>
      <p:sp>
        <p:nvSpPr>
          <p:cNvPr id="5" name="Pravokotnik 4"/>
          <p:cNvSpPr/>
          <p:nvPr/>
        </p:nvSpPr>
        <p:spPr>
          <a:xfrm>
            <a:off x="8181474" y="4283242"/>
            <a:ext cx="4010526" cy="257475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5122" name="Picture 2" descr="Opis ni na volj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1181" y="1662284"/>
            <a:ext cx="6705597" cy="5029198"/>
          </a:xfrm>
          <a:prstGeom prst="rect">
            <a:avLst/>
          </a:prstGeom>
          <a:noFill/>
        </p:spPr>
      </p:pic>
      <p:sp>
        <p:nvSpPr>
          <p:cNvPr id="6" name="Pravokotnik 5"/>
          <p:cNvSpPr/>
          <p:nvPr/>
        </p:nvSpPr>
        <p:spPr>
          <a:xfrm>
            <a:off x="4730496" y="146304"/>
            <a:ext cx="6961632" cy="14996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NA LEVI STRANI SO BILE VZDRŽEVALNE DELAVNICE LENARČIČEVE “MAŠINŽAGE”, IN DELAVNICE ZA POPRAVILO LOKOMOTIV.  </a:t>
            </a:r>
          </a:p>
          <a:p>
            <a:pPr algn="ctr"/>
            <a:r>
              <a:rPr lang="sl-SI" dirty="0" smtClean="0"/>
              <a:t>NA DESNI STRANI JE BILA  LENARČIČEVA “MAŠINŽAGA”-STROJNA ŽAGA, KI JE ŽE TAKRAT ZREZALA DVATISOČ KUBIKOV LESA LETNO,KAR JE BILO ZA TISTE ČASE ZELO VELIKO.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xmlns="" val="9694682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961314" cy="4126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avokotnik 5"/>
          <p:cNvSpPr/>
          <p:nvPr/>
        </p:nvSpPr>
        <p:spPr>
          <a:xfrm>
            <a:off x="7315200" y="4162926"/>
            <a:ext cx="4876800" cy="26950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39854" y="2391497"/>
            <a:ext cx="6152146" cy="4283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Pravokotnik 6"/>
          <p:cNvSpPr/>
          <p:nvPr/>
        </p:nvSpPr>
        <p:spPr>
          <a:xfrm>
            <a:off x="6179579" y="228119"/>
            <a:ext cx="5233737" cy="173254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NOTRANJOST LENARČIČEVE “MAŠIN ŽAGE”,Z DELAVCI</a:t>
            </a:r>
            <a:r>
              <a:rPr lang="sl-SI" sz="1200" dirty="0" smtClean="0"/>
              <a:t>.</a:t>
            </a:r>
            <a:endParaRPr lang="sl-SI" sz="12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CAC525C9-BAD7-4544-B88F-C5CC25389C0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8916" y="818147"/>
            <a:ext cx="6340641" cy="4755481"/>
          </a:xfrm>
          <a:prstGeom prst="rect">
            <a:avLst/>
          </a:prstGeom>
        </p:spPr>
      </p:pic>
      <p:sp>
        <p:nvSpPr>
          <p:cNvPr id="5" name="Pravokotnik 4"/>
          <p:cNvSpPr/>
          <p:nvPr/>
        </p:nvSpPr>
        <p:spPr>
          <a:xfrm>
            <a:off x="7510271" y="1729179"/>
            <a:ext cx="3673161" cy="22576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NA TEM PROSTORU JE BILO DRUGO NOGOMETNO IGRIŠČE V JOSIPDOLU DO LETA 1981.</a:t>
            </a:r>
            <a:endParaRPr lang="sl-SI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xmlns="" id="{79D7B073-A32C-450F-82D9-B36703570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9" y="4791456"/>
            <a:ext cx="7837865" cy="1122054"/>
          </a:xfrm>
        </p:spPr>
        <p:txBody>
          <a:bodyPr>
            <a:noAutofit/>
          </a:bodyPr>
          <a:lstStyle/>
          <a:p>
            <a:r>
              <a:rPr lang="sl-SI" sz="1800" dirty="0" smtClean="0"/>
              <a:t>JOSIPDOLSKE “DROVSKE UTE” IN NEKOČ TUDI “ŠTALE”. MNOGO JIH JE BILO TUDI V STAREM DELU  “GLAŽUTI”,</a:t>
            </a:r>
          </a:p>
          <a:p>
            <a:r>
              <a:rPr lang="sl-SI" sz="1800" dirty="0" smtClean="0"/>
              <a:t>GORNJEM JOSIPDOLU . DANES JIH  TAM VEČ NI. JAZ PRAVIM DA SO ZAŠČITNI ZNAK  JOSIPDOLA,SAJ SO MARSIKATERI </a:t>
            </a:r>
          </a:p>
          <a:p>
            <a:r>
              <a:rPr lang="sl-SI" sz="1800" dirty="0" smtClean="0"/>
              <a:t>DRUŽINI POMAGALI PREŽIVET IN POBOLJŠAT JEDILNIK SKOZI DOLGO ZIMO</a:t>
            </a:r>
            <a:endParaRPr lang="sl-SI" sz="1800" dirty="0"/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xmlns="" id="{540BC0FD-AD2E-476A-BABE-A9F273A5C1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7584" y="312441"/>
            <a:ext cx="5707270" cy="4280453"/>
          </a:xfrm>
          <a:prstGeom prst="rect">
            <a:avLst/>
          </a:prstGeom>
        </p:spPr>
      </p:pic>
      <p:pic>
        <p:nvPicPr>
          <p:cNvPr id="2" name="Slika 1">
            <a:extLst>
              <a:ext uri="{FF2B5EF4-FFF2-40B4-BE49-F238E27FC236}">
                <a16:creationId xmlns:a16="http://schemas.microsoft.com/office/drawing/2014/main" xmlns="" id="{0AAEBD81-CD72-41ED-B3DA-379EF30B653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47821" y="361208"/>
            <a:ext cx="5731251" cy="428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08961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768" y="445092"/>
            <a:ext cx="8016402" cy="52607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Pravokotnik 2"/>
          <p:cNvSpPr/>
          <p:nvPr/>
        </p:nvSpPr>
        <p:spPr>
          <a:xfrm>
            <a:off x="8741664" y="1584960"/>
            <a:ext cx="2791968" cy="218236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sz="2000" dirty="0" smtClean="0"/>
              <a:t>ZAČETEK GRADNJE NASELJA LEHEN—DANES ZGORNJI LEHEN</a:t>
            </a:r>
            <a:endParaRPr lang="sl-SI" sz="2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pis ni na vol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8390" y="188976"/>
            <a:ext cx="4788368" cy="6412992"/>
          </a:xfrm>
          <a:prstGeom prst="rect">
            <a:avLst/>
          </a:prstGeom>
          <a:noFill/>
        </p:spPr>
      </p:pic>
      <p:pic>
        <p:nvPicPr>
          <p:cNvPr id="2052" name="Picture 4" descr="Opis ni na volj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9221" y="208120"/>
            <a:ext cx="5789112" cy="4341834"/>
          </a:xfrm>
          <a:prstGeom prst="rect">
            <a:avLst/>
          </a:prstGeom>
          <a:noFill/>
        </p:spPr>
      </p:pic>
      <p:sp>
        <p:nvSpPr>
          <p:cNvPr id="6" name="Pravokotnik 5"/>
          <p:cNvSpPr/>
          <p:nvPr/>
        </p:nvSpPr>
        <p:spPr>
          <a:xfrm>
            <a:off x="5486400" y="4718304"/>
            <a:ext cx="6705600" cy="21396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DANES SODOBNO NASELJE ,VČASIH PA ŽAGE ZA RAZREZ LESA OB POTOKU</a:t>
            </a:r>
          </a:p>
          <a:p>
            <a:pPr algn="ctr"/>
            <a:r>
              <a:rPr lang="sl-SI" dirty="0" smtClean="0"/>
              <a:t>V HIŠI (DESNA SLIKA) JE BILA DOLGA LETA TRGOVINA ZA POTREBE CELOTNEGA OBMOČJA JOSIPDOLA</a:t>
            </a:r>
            <a:endParaRPr lang="sl-SI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grad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l-SI" dirty="0" smtClean="0"/>
          </a:p>
          <a:p>
            <a:pPr>
              <a:buNone/>
            </a:pPr>
            <a:endParaRPr lang="sl-SI" dirty="0"/>
          </a:p>
        </p:txBody>
      </p:sp>
      <p:pic>
        <p:nvPicPr>
          <p:cNvPr id="67586" name="Picture 2" descr="Opis ni na volj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20640" cy="6858000"/>
          </a:xfrm>
          <a:prstGeom prst="rect">
            <a:avLst/>
          </a:prstGeom>
          <a:noFill/>
        </p:spPr>
      </p:pic>
      <p:sp>
        <p:nvSpPr>
          <p:cNvPr id="5" name="Pravokotnik 4"/>
          <p:cNvSpPr/>
          <p:nvPr/>
        </p:nvSpPr>
        <p:spPr>
          <a:xfrm>
            <a:off x="5608320" y="2365248"/>
            <a:ext cx="5852160" cy="145084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sz="2000" dirty="0" smtClean="0"/>
              <a:t>V ISTI ULICI JE BILA DALEČ OKOLI ZNANA GOSTILNA </a:t>
            </a:r>
          </a:p>
          <a:p>
            <a:pPr algn="ctr"/>
            <a:r>
              <a:rPr lang="sl-SI" sz="2000" dirty="0" smtClean="0"/>
              <a:t>PRI “POK-u”</a:t>
            </a:r>
            <a:endParaRPr lang="sl-SI" sz="2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3"/>
          <p:cNvSpPr/>
          <p:nvPr/>
        </p:nvSpPr>
        <p:spPr>
          <a:xfrm>
            <a:off x="1011936" y="1353312"/>
            <a:ext cx="6705600" cy="3962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l-SI" dirty="0" smtClean="0"/>
              <a:t>KAJ JE PA JE VČASIH TUKAJ BILO V SLIKAH OD “AJNZERSKE ŠPOLTNE”, DO “LENARČIČEVE MAŠINŽAGE”.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IDEJNA ZAMISEL: DANIJEL CVETKO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SLIKE IN SESTAVA,TER POSTAVITEV: NIKA GRUM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POMOČ: MARKO KLEMENC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PREDSTAVLJENO OB ZAKLJUČKU DELAVNICE MED POČITNICAMI V JOSIPDOLU 2021</a:t>
            </a:r>
          </a:p>
          <a:p>
            <a:pPr algn="ctr"/>
            <a:endParaRPr lang="sl-SI" dirty="0" smtClean="0"/>
          </a:p>
          <a:p>
            <a:pPr algn="ctr"/>
            <a:r>
              <a:rPr lang="sl-SI" dirty="0" smtClean="0"/>
              <a:t>                                                             KET-JOSIPDOL</a:t>
            </a:r>
            <a:endParaRPr lang="sl-SI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1249</Words>
  <Application>Microsoft Office PowerPoint</Application>
  <PresentationFormat>Po meri</PresentationFormat>
  <Paragraphs>135</Paragraphs>
  <Slides>54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54</vt:i4>
      </vt:variant>
    </vt:vector>
  </HeadingPairs>
  <TitlesOfParts>
    <vt:vector size="55" baseType="lpstr">
      <vt:lpstr>Officeova tema</vt:lpstr>
      <vt:lpstr>Diapozitiv 1</vt:lpstr>
      <vt:lpstr>Diapozitiv 2</vt:lpstr>
      <vt:lpstr>Diapozitiv 3</vt:lpstr>
      <vt:lpstr>Diapozitiv 4</vt:lpstr>
      <vt:lpstr>Diapozitiv 5</vt:lpstr>
      <vt:lpstr>Diapozitiv 6</vt:lpstr>
      <vt:lpstr>Diapozitiv 7</vt:lpstr>
      <vt:lpstr>Diapozitiv 8</vt:lpstr>
      <vt:lpstr>Diapozitiv 9</vt:lpstr>
      <vt:lpstr>Diapozitiv 10</vt:lpstr>
      <vt:lpstr>Diapozitiv 11</vt:lpstr>
      <vt:lpstr>Diapozitiv 12</vt:lpstr>
      <vt:lpstr>Diapozitiv 13</vt:lpstr>
      <vt:lpstr>Diapozitiv 14</vt:lpstr>
      <vt:lpstr>Diapozitiv 15</vt:lpstr>
      <vt:lpstr>Diapozitiv 16</vt:lpstr>
      <vt:lpstr>Diapozitiv 17</vt:lpstr>
      <vt:lpstr>Diapozitiv 18</vt:lpstr>
      <vt:lpstr>Diapozitiv 19</vt:lpstr>
      <vt:lpstr>Diapozitiv 20</vt:lpstr>
      <vt:lpstr>Diapozitiv 21</vt:lpstr>
      <vt:lpstr>Diapozitiv 22</vt:lpstr>
      <vt:lpstr>Diapozitiv 23</vt:lpstr>
      <vt:lpstr>Diapozitiv 24</vt:lpstr>
      <vt:lpstr>Diapozitiv 25</vt:lpstr>
      <vt:lpstr>Diapozitiv 26</vt:lpstr>
      <vt:lpstr>Diapozitiv 27</vt:lpstr>
      <vt:lpstr>Diapozitiv 28</vt:lpstr>
      <vt:lpstr>Diapozitiv 29</vt:lpstr>
      <vt:lpstr>Diapozitiv 30</vt:lpstr>
      <vt:lpstr>Diapozitiv 31</vt:lpstr>
      <vt:lpstr>Diapozitiv 32</vt:lpstr>
      <vt:lpstr>Diapozitiv 33</vt:lpstr>
      <vt:lpstr>Diapozitiv 34</vt:lpstr>
      <vt:lpstr>Diapozitiv 35</vt:lpstr>
      <vt:lpstr>Diapozitiv 36</vt:lpstr>
      <vt:lpstr>Diapozitiv 37</vt:lpstr>
      <vt:lpstr>Diapozitiv 38</vt:lpstr>
      <vt:lpstr>Diapozitiv 39</vt:lpstr>
      <vt:lpstr>Diapozitiv 40</vt:lpstr>
      <vt:lpstr>Diapozitiv 41</vt:lpstr>
      <vt:lpstr>Diapozitiv 42</vt:lpstr>
      <vt:lpstr>Diapozitiv 43</vt:lpstr>
      <vt:lpstr>Diapozitiv 44</vt:lpstr>
      <vt:lpstr>Diapozitiv 45</vt:lpstr>
      <vt:lpstr>Diapozitiv 46</vt:lpstr>
      <vt:lpstr>Diapozitiv 47</vt:lpstr>
      <vt:lpstr>Diapozitiv 48</vt:lpstr>
      <vt:lpstr>Diapozitiv 49</vt:lpstr>
      <vt:lpstr>Diapozitiv 50</vt:lpstr>
      <vt:lpstr>Diapozitiv 51</vt:lpstr>
      <vt:lpstr>Diapozitiv 52</vt:lpstr>
      <vt:lpstr>Diapozitiv 53</vt:lpstr>
      <vt:lpstr>Diapozitiv 54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Žana Grum</dc:creator>
  <cp:lastModifiedBy>xxx</cp:lastModifiedBy>
  <cp:revision>98</cp:revision>
  <dcterms:created xsi:type="dcterms:W3CDTF">2021-09-23T12:17:03Z</dcterms:created>
  <dcterms:modified xsi:type="dcterms:W3CDTF">2021-11-05T18:29:47Z</dcterms:modified>
</cp:coreProperties>
</file>